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34" r:id="rId2"/>
    <p:sldId id="256" r:id="rId3"/>
    <p:sldId id="273" r:id="rId4"/>
    <p:sldId id="272" r:id="rId5"/>
    <p:sldId id="275" r:id="rId6"/>
    <p:sldId id="360" r:id="rId7"/>
    <p:sldId id="347" r:id="rId8"/>
    <p:sldId id="312" r:id="rId9"/>
    <p:sldId id="314" r:id="rId10"/>
    <p:sldId id="362" r:id="rId11"/>
    <p:sldId id="363" r:id="rId12"/>
    <p:sldId id="365" r:id="rId13"/>
    <p:sldId id="364" r:id="rId14"/>
    <p:sldId id="366" r:id="rId15"/>
    <p:sldId id="367" r:id="rId16"/>
    <p:sldId id="368" r:id="rId17"/>
    <p:sldId id="369" r:id="rId18"/>
    <p:sldId id="322" r:id="rId19"/>
    <p:sldId id="370" r:id="rId20"/>
    <p:sldId id="376" r:id="rId21"/>
    <p:sldId id="371" r:id="rId22"/>
    <p:sldId id="372" r:id="rId23"/>
    <p:sldId id="377" r:id="rId24"/>
    <p:sldId id="373" r:id="rId25"/>
    <p:sldId id="374" r:id="rId26"/>
    <p:sldId id="375" r:id="rId27"/>
    <p:sldId id="378" r:id="rId28"/>
    <p:sldId id="385" r:id="rId29"/>
    <p:sldId id="379" r:id="rId30"/>
    <p:sldId id="382" r:id="rId31"/>
    <p:sldId id="383" r:id="rId32"/>
    <p:sldId id="384" r:id="rId33"/>
    <p:sldId id="325" r:id="rId34"/>
    <p:sldId id="326" r:id="rId35"/>
    <p:sldId id="327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4EDB-A601-46F0-95ED-1FBBBB849822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AA59-27D3-4999-B0F4-598F743135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6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30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09: Experimentos Contendo Mais </a:t>
            </a: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De Uma Amostra Por Parcela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Pós-Graduação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511954"/>
              </p:ext>
            </p:extLst>
          </p:nvPr>
        </p:nvGraphicFramePr>
        <p:xfrm>
          <a:off x="191257" y="150440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771740" y="1636722"/>
                <a:ext cx="8023991" cy="89902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  <m:r>
                        <m:rPr>
                          <m:nor/>
                        </m:rPr>
                        <a:rPr lang="pt-BR" b="0" i="0" smtClean="0"/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m:rPr>
                          <m:nor/>
                        </m:rPr>
                        <a:rPr lang="pt-BR" b="0" i="0" smtClean="0"/>
                        <m:t> =</m:t>
                      </m:r>
                      <m:r>
                        <m:rPr>
                          <m:nor/>
                        </m:rPr>
                        <a:rPr lang="pt-BR"/>
                        <m:t>1155724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0611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740" y="1636722"/>
                <a:ext cx="8023991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459686" y="150440"/>
                <a:ext cx="5655629" cy="782843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𝑔𝑟𝑛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sz="1600"/>
                            <m:t>26573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∗6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1600"/>
                        <m:t>3922912</m:t>
                      </m:r>
                      <m:r>
                        <m:rPr>
                          <m:nor/>
                        </m:rPr>
                        <a:rPr lang="pt-BR" sz="1600" b="0" i="0" smtClean="0"/>
                        <m:t>,</m:t>
                      </m:r>
                      <m:r>
                        <m:rPr>
                          <m:nor/>
                        </m:rPr>
                        <a:rPr lang="pt-BR" sz="1600"/>
                        <m:t>9389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686" y="150440"/>
                <a:ext cx="5655629" cy="782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774950" y="2789675"/>
                <a:ext cx="4936736" cy="89902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194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950" y="2789675"/>
                <a:ext cx="4936736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704573" y="365999"/>
                <a:ext cx="26563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573" y="365999"/>
                <a:ext cx="2656305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 rot="5400000">
            <a:off x="5216612" y="95673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61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635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9050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978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/>
                    <a:gridCol w="1044000"/>
                    <a:gridCol w="1044000"/>
                    <a:gridCol w="1044000"/>
                    <a:gridCol w="864000"/>
                    <a:gridCol w="1044000"/>
                    <a:gridCol w="1044000"/>
                  </a:tblGrid>
                  <a:tr h="253365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2676" t="-119512" r="-242958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4535" t="-119512" r="-100581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567836" t="-119512" r="-1170" b="-1285366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641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126667" r="-70493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226667" r="-704930" b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0" y="0"/>
            <a:ext cx="7013543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43187" y="4179086"/>
                <a:ext cx="8378621" cy="723147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236154049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=12987,8787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87" y="4179086"/>
                <a:ext cx="8378621" cy="7231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54407" y="4281634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7" y="4281634"/>
                <a:ext cx="241463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 para a Direita 14"/>
          <p:cNvSpPr/>
          <p:nvPr/>
        </p:nvSpPr>
        <p:spPr>
          <a:xfrm>
            <a:off x="2680444" y="427520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3543187" y="5106398"/>
                <a:ext cx="8378621" cy="65735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74205397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199609,1176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87" y="5106398"/>
                <a:ext cx="8378621" cy="6573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92091" y="5269390"/>
                <a:ext cx="22889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91" y="5269390"/>
                <a:ext cx="2288960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718128" y="5262965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47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635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4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9050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²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20645"/>
                  </p:ext>
                </p:extLst>
              </p:nvPr>
            </p:nvGraphicFramePr>
            <p:xfrm>
              <a:off x="112144" y="443760"/>
              <a:ext cx="6948000" cy="358978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/>
                    <a:gridCol w="1044000"/>
                    <a:gridCol w="1044000"/>
                    <a:gridCol w="1044000"/>
                    <a:gridCol w="864000"/>
                    <a:gridCol w="1044000"/>
                    <a:gridCol w="1044000"/>
                  </a:tblGrid>
                  <a:tr h="253365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Progênies</a:t>
                          </a: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2676" t="-119512" r="-242958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464535" t="-119512" r="-100581" b="-12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567836" t="-119512" r="-1170" b="-1285366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5387041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128,9444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7907344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156,2222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10118761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176,7222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14899600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214,4444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3413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11648569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189,6111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5419584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129,3333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3908529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4866436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122,5556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5631129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131,8333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4418404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116,7778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641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126667" r="-70493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8150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26573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704" t="-1226667" r="-704930" b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66422500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82682649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87048900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0" y="0"/>
            <a:ext cx="7013543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60385" y="4181354"/>
                <a:ext cx="57674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𝑒𝑛𝑡𝑟𝑒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𝑔𝑟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sz="2000" dirty="0" smtClean="0"/>
                  <a:t> </a:t>
                </a:r>
                <a:endParaRPr lang="pt-BR" sz="20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" y="4181354"/>
                <a:ext cx="5767413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 rot="5400000">
            <a:off x="4272730" y="4576188"/>
            <a:ext cx="395979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60384" y="5050288"/>
                <a:ext cx="12059831" cy="742704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25886877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236154049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74205397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pt-BR"/>
                        <m:t>3922912,9389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178969.5667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" y="5050288"/>
                <a:ext cx="12059831" cy="742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7151299" y="452474"/>
                <a:ext cx="4675619" cy="98167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𝑔𝑛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atin typeface="Cambria Math" panose="02040503050406030204" pitchFamily="18" charset="0"/>
                        </a:rPr>
                        <m:t>𝑆𝑄𝑏𝑙𝑜𝑐𝑜𝑠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400"/>
                            <m:t>236154049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10∗6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 sz="1400"/>
                        <m:t>3922912,9389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=12987,8787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299" y="452474"/>
                <a:ext cx="4675619" cy="9816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7151298" y="1535802"/>
                <a:ext cx="4675619" cy="934743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𝑟𝑛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400"/>
                            <m:t>74205397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3∗6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pt-BR" sz="1400"/>
                        <m:t>3922912,9389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199609,1176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298" y="1535802"/>
                <a:ext cx="4675619" cy="9347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60384" y="6012486"/>
                <a:ext cx="12059831" cy="627288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𝑆𝑄𝑏𝑙𝑜𝑐𝑜𝑠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/>
                            <m:t>25886877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 sz="1600"/>
                        <m:t>3922912,9389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−12987,8787−199609,1176=</m:t>
                      </m:r>
                      <m:r>
                        <m:rPr>
                          <m:nor/>
                        </m:rPr>
                        <a:rPr lang="pt-BR" sz="1600"/>
                        <m:t>178969</m:t>
                      </m:r>
                      <m:r>
                        <m:rPr>
                          <m:nor/>
                        </m:rPr>
                        <a:rPr lang="pt-BR" sz="1600" b="0" i="0" smtClean="0"/>
                        <m:t>,</m:t>
                      </m:r>
                      <m:r>
                        <m:rPr>
                          <m:nor/>
                        </m:rPr>
                        <a:rPr lang="pt-BR" sz="1600"/>
                        <m:t>5667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" y="6012486"/>
                <a:ext cx="12059831" cy="6272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31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83321"/>
              </p:ext>
            </p:extLst>
          </p:nvPr>
        </p:nvGraphicFramePr>
        <p:xfrm>
          <a:off x="8082951" y="519287"/>
          <a:ext cx="3996000" cy="267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8082951" y="0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Totais das parcelas do volume de madeira por árvore, em m³ x 10</a:t>
            </a:r>
            <a:r>
              <a:rPr lang="pt-BR" sz="1400" b="1" baseline="30000" dirty="0" smtClean="0"/>
              <a:t>-4</a:t>
            </a:r>
            <a:r>
              <a:rPr lang="pt-BR" sz="1400" b="1" baseline="-25000" dirty="0" smtClean="0"/>
              <a:t>.</a:t>
            </a:r>
            <a:endParaRPr lang="pt-BR" sz="14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351657" y="1070680"/>
                <a:ext cx="44484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𝑔𝑟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1070680"/>
                <a:ext cx="4448462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 rot="5400000">
            <a:off x="6824281" y="1495529"/>
            <a:ext cx="395979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3351657" y="2071684"/>
                <a:ext cx="4639668" cy="1392561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𝑑𝑒𝑛𝑡𝑟𝑜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𝑆𝑄𝑑𝑒𝑛𝑡𝑟𝑜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5078637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25886877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m:rPr>
                          <m:nor/>
                        </m:rPr>
                        <a:rPr lang="pt-BR" b="0" i="0" smtClean="0"/>
                        <m:t>= </m:t>
                      </m:r>
                      <m:r>
                        <m:rPr>
                          <m:nor/>
                        </m:rPr>
                        <a:rPr lang="pt-BR"/>
                        <m:t>764157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2071684"/>
                <a:ext cx="4639668" cy="13925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3351657" y="152621"/>
                <a:ext cx="3873881" cy="71981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194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1400"/>
                        <m:t>5078637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57" y="152621"/>
                <a:ext cx="3873881" cy="7198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197650"/>
              </p:ext>
            </p:extLst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564889" y="4729373"/>
                <a:ext cx="4177490" cy="71981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934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884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693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=25886877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889" y="4729373"/>
                <a:ext cx="4177490" cy="7198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7857"/>
              </p:ext>
            </p:extLst>
          </p:nvPr>
        </p:nvGraphicFramePr>
        <p:xfrm>
          <a:off x="8082951" y="3756375"/>
          <a:ext cx="3996000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872356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781456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253009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532900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1089936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1077444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984064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1125721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505521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2547216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2411809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1142761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1151329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1615441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678976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412164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743044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356409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207025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278784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571536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850084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606841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386884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944784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972196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178929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480249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9886240" y="3256431"/>
                <a:ext cx="527580" cy="415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240" y="3256431"/>
                <a:ext cx="527580" cy="415627"/>
              </a:xfrm>
              <a:prstGeom prst="rect">
                <a:avLst/>
              </a:prstGeom>
              <a:blipFill rotWithShape="0"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61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163647"/>
                  </p:ext>
                </p:extLst>
              </p:nvPr>
            </p:nvGraphicFramePr>
            <p:xfrm>
              <a:off x="1131667" y="1255428"/>
              <a:ext cx="1027757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037904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𝑛𝑔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𝑛𝑟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𝑄𝑀𝑑𝑒𝑛𝑡𝑟𝑜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163647"/>
                  </p:ext>
                </p:extLst>
              </p:nvPr>
            </p:nvGraphicFramePr>
            <p:xfrm>
              <a:off x="1131667" y="1255428"/>
              <a:ext cx="1027757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037904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345" t="-1053" r="-61092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42623" t="-1053" r="-480874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1053" r="-23460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102128" r="-234601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99" t="-102128" r="-84179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200000" r="-234601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99" t="-200000" r="-84179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300000" r="-234601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99" t="-300000" r="-84179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985" t="-404255" r="-23460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6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9753"/>
            <a:ext cx="10515600" cy="58222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Estimação de Parâmetros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890715" y="2580978"/>
                <a:ext cx="9295490" cy="380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𝑓𝑒𝑛𝑜𝑡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𝑝𝑎𝑟𝑐𝑒𝑙𝑎𝑠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𝑄𝑀𝑑𝑒𝑛𝑡𝑟𝑜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dirty="0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5094,383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2580978"/>
                <a:ext cx="9295490" cy="380297"/>
              </a:xfrm>
              <a:prstGeom prst="rect">
                <a:avLst/>
              </a:prstGeom>
              <a:blipFill rotWithShape="0"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3124411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3124411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345" t="-22222" r="-41896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0761" t="-22222" r="-2961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2222" r="-107224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115789" r="-107224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05000" r="-10722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321053" r="-107224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432432" r="-107224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890715" y="2171501"/>
                <a:ext cx="72833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𝑝𝑙𝑎𝑛𝑡𝑎𝑠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𝑑𝑒𝑛𝑡𝑟𝑜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𝑝𝑎𝑟𝑐𝑒𝑙𝑎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𝑞𝑢𝑒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𝑟𝑒𝑐𝑒𝑏𝑒𝑢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𝑚𝑒𝑠𝑚𝑎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2171501"/>
                <a:ext cx="72833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858" t="-1639" r="-5607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107738" y="2928282"/>
                <a:ext cx="2075934" cy="380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38" y="2928282"/>
                <a:ext cx="2075934" cy="380617"/>
              </a:xfrm>
              <a:prstGeom prst="rect">
                <a:avLst/>
              </a:prstGeom>
              <a:blipFill rotWithShape="0"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540672" y="3410898"/>
                <a:ext cx="728339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𝑑𝑒𝑣𝑖𝑑𝑜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𝑑𝑖𝑓𝑒𝑟𝑒𝑛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𝑎𝑚𝑏𝑖𝑒𝑛𝑡𝑎𝑖𝑠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𝑚𝑒𝑠𝑚𝑜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𝑡𝑟𝑎𝑡𝑎𝑚𝑒𝑛𝑡𝑜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 algn="ctr" fontAlgn="b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𝑑𝑖𝑓𝑒𝑟𝑒𝑛𝑡𝑒𝑠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𝑓𝑜𝑟𝑎𝑚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𝑖𝑠𝑜𝑙𝑎𝑑𝑎𝑠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𝑒𝑓𝑒𝑖𝑡𝑜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72" y="3410898"/>
                <a:ext cx="728339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921" t="-943"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890715" y="4057229"/>
                <a:ext cx="8833531" cy="491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𝑒𝑟𝑟𝑜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𝑄𝑀𝑒𝑛𝑡𝑟𝑒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𝑄𝑀𝑑𝑒𝑛𝑡𝑟𝑜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9942,754 −5094,38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=808,6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15" y="4057229"/>
                <a:ext cx="8833531" cy="491545"/>
              </a:xfrm>
              <a:prstGeom prst="rect">
                <a:avLst/>
              </a:prstGeom>
              <a:blipFill rotWithShape="0"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107738" y="5153183"/>
                <a:ext cx="7475740" cy="741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𝑅𝑎𝑧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,3</m:t>
                    </m:r>
                  </m:oMath>
                </a14:m>
                <a:endParaRPr lang="pt-BR" sz="24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38" y="5153183"/>
                <a:ext cx="7475740" cy="7415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4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9753"/>
            <a:ext cx="10515600" cy="58222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Estimação de Parâmetros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082180" y="2236333"/>
                <a:ext cx="9275578" cy="489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𝑡𝑟𝑎𝑡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𝑒𝑛𝑡𝑟𝑒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22178,79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9942,754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679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,78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80" y="2236333"/>
                <a:ext cx="9275578" cy="489686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804794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804794"/>
                  </p:ext>
                </p:extLst>
              </p:nvPr>
            </p:nvGraphicFramePr>
            <p:xfrm>
              <a:off x="1669351" y="691219"/>
              <a:ext cx="8239669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9790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552897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605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118966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03294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7340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345" t="-22222" r="-41896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0761" t="-22222" r="-2961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2222" r="-107224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12987,878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115789" r="-107224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199609,117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205000" r="-10722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178969,567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321053" r="-107224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764157,500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365" t="-432432" r="-107224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1155724,061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982560" y="2872799"/>
                <a:ext cx="10226879" cy="554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𝑉𝑎𝑟𝑖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𝑓𝑒𝑛𝑜𝑡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𝑝𝑖𝑐𝑎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𝑝𝑟𝑜𝑔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𝑛𝑖𝑒𝑠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𝑄𝑀𝑡𝑟𝑎𝑡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+ 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𝑛𝑟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𝑛𝑟</m:t>
                        </m:r>
                      </m:den>
                    </m:f>
                  </m:oMath>
                </a14:m>
                <a:r>
                  <a:rPr lang="pt-BR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60" y="2872799"/>
                <a:ext cx="10226879" cy="5541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680246" y="3573770"/>
                <a:ext cx="4267550" cy="526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 fontAlgn="b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𝑄𝑀𝑡𝑟𝑎𝑡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22178,791 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3∗6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=1232,15</m:t>
                    </m:r>
                  </m:oMath>
                </a14:m>
                <a:endParaRPr lang="pt-BR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246" y="3573770"/>
                <a:ext cx="4267550" cy="5269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49706" y="4591496"/>
                <a:ext cx="8808052" cy="630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ê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𝑛𝑖𝑒𝑠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𝑓𝑎𝑚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𝑙𝑖𝑎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1232,15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=0,5517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06" y="4591496"/>
                <a:ext cx="8808052" cy="6306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88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Herdabilidades</a:t>
            </a:r>
            <a:r>
              <a:rPr lang="pt-BR" dirty="0" smtClean="0"/>
              <a:t> Entre – Seleção das Melhores Progênies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91974" y="1911358"/>
                <a:ext cx="8808052" cy="630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ê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𝑛𝑖𝑒𝑠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𝑓𝑎𝑚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𝑙𝑖𝑎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1232,15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=0,5517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4" y="1911358"/>
                <a:ext cx="8808052" cy="6306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/>
          <p:cNvSpPr txBox="1">
            <a:spLocks/>
          </p:cNvSpPr>
          <p:nvPr/>
        </p:nvSpPr>
        <p:spPr>
          <a:xfrm>
            <a:off x="838200" y="28137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 smtClean="0"/>
              <a:t>Herdabilidades</a:t>
            </a:r>
            <a:r>
              <a:rPr lang="pt-BR" dirty="0" smtClean="0"/>
              <a:t> Dentro – Seleção Das Melhores Plantas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/>
              <p:cNvSpPr txBox="1"/>
              <p:nvPr/>
            </p:nvSpPr>
            <p:spPr>
              <a:xfrm>
                <a:off x="1691974" y="4411000"/>
                <a:ext cx="8201540" cy="650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h𝑒𝑟𝑑𝑎𝑏𝑖𝑙𝑖𝑑𝑎𝑑𝑒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679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,78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5094,38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2039,34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5094,38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=0,4003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4" y="4411000"/>
                <a:ext cx="8201540" cy="650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06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Coeficiente de Variação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18120" y="2654515"/>
                <a:ext cx="7155760" cy="100308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𝑄𝑀𝑒𝑛𝑡𝑟𝑒</m:t>
                                </m:r>
                              </m:num>
                              <m:den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9942,75</m:t>
                                </m:r>
                              </m:num>
                              <m:den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147,63</m:t>
                        </m:r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=27,57%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pPr marL="0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8120" y="2654515"/>
                <a:ext cx="7155760" cy="100308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881017" y="290448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73089"/>
              </p:ext>
            </p:extLst>
          </p:nvPr>
        </p:nvGraphicFramePr>
        <p:xfrm>
          <a:off x="104757" y="171829"/>
          <a:ext cx="3131610" cy="6530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6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490799"/>
              </p:ext>
            </p:extLst>
          </p:nvPr>
        </p:nvGraphicFramePr>
        <p:xfrm>
          <a:off x="6334897" y="3179806"/>
          <a:ext cx="3048001" cy="2308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1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308965" y="3792058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254153" y="2642173"/>
            <a:ext cx="3112270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Totais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</p:spTree>
    <p:extLst>
      <p:ext uri="{BB962C8B-B14F-4D97-AF65-F5344CB8AC3E}">
        <p14:creationId xmlns:p14="http://schemas.microsoft.com/office/powerpoint/2010/main" val="121648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34" y="1568962"/>
            <a:ext cx="10068182" cy="1831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75125"/>
                  </p:ext>
                </p:extLst>
              </p:nvPr>
            </p:nvGraphicFramePr>
            <p:xfrm>
              <a:off x="3242778" y="4035782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75125"/>
                  </p:ext>
                </p:extLst>
              </p:nvPr>
            </p:nvGraphicFramePr>
            <p:xfrm>
              <a:off x="3242778" y="4035782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0784" t="-22222" r="-242484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6667" t="-22222" r="-79227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68519" t="-22222" r="-1235" b="-55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9903342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7991945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85052386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590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87180"/>
              </p:ext>
            </p:extLst>
          </p:nvPr>
        </p:nvGraphicFramePr>
        <p:xfrm>
          <a:off x="6678827" y="1626974"/>
          <a:ext cx="3824417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7015,47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1664,67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1336,57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3576,27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2257,60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3578,40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5369,47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5234,80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1823,37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2798,70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8842,80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13582,97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7288,17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5043,77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9603,77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3545,47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4099,60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5698,67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2136,70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7830,57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3389,37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2623,60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3069,20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10842,27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3457,77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8302,67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3979,20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9226,67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2124,70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3488,30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649568" y="1046206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Estimativa da variância dentro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666839"/>
              </p:ext>
            </p:extLst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180470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934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7015,47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7015,47+3576,27+ …+3488,30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 ∗3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=5094,38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3781168" y="167490"/>
            <a:ext cx="7166917" cy="755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Obtenção da variância média dentro de parcelas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830464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479985" y="422253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01" y="2351556"/>
            <a:ext cx="10068182" cy="1831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4313293"/>
                  </p:ext>
                </p:extLst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11596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4313293"/>
                  </p:ext>
                </p:extLst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62883462"/>
                        </a:ext>
                      </a:extLst>
                    </a:gridCol>
                    <a:gridCol w="985177"/>
                    <a:gridCol w="141159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22950045"/>
                        </a:ext>
                      </a:extLst>
                    </a:gridCol>
                    <a:gridCol w="646318"/>
                    <a:gridCol w="855783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9091" t="-22222" r="-550649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8447" t="-22222" r="-311650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68519" t="-22222" r="-2962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22222" r="-106897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77927,27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38963,63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115789" r="-106897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1197654,7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133072,74 /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205000" r="-10689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1073817,4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59656,57 /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321053" r="-106897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1,9517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6983" t="-432432" r="-106897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061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881017" y="290448"/>
            <a:ext cx="5664015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>
                <a:solidFill>
                  <a:srgbClr val="FF0000"/>
                </a:solidFill>
              </a:rPr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539669"/>
              </p:ext>
            </p:extLst>
          </p:nvPr>
        </p:nvGraphicFramePr>
        <p:xfrm>
          <a:off x="104757" y="171829"/>
          <a:ext cx="3198348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178,2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147,3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154,2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162,0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115,5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909428"/>
              </p:ext>
            </p:extLst>
          </p:nvPr>
        </p:nvGraphicFramePr>
        <p:xfrm>
          <a:off x="6335839" y="3242622"/>
          <a:ext cx="3286222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Progênies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121,7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174,0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165,3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188,0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266,0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258,8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178,2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211,8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137,3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143,7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154,2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129,8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103,7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162,0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164,3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115,5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308965" y="3792058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254153" y="2642173"/>
            <a:ext cx="3112270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Médias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</p:spTree>
    <p:extLst>
      <p:ext uri="{BB962C8B-B14F-4D97-AF65-F5344CB8AC3E}">
        <p14:creationId xmlns:p14="http://schemas.microsoft.com/office/powerpoint/2010/main" val="4233259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280983"/>
                  </p:ext>
                </p:extLst>
              </p:nvPr>
            </p:nvGraphicFramePr>
            <p:xfrm>
              <a:off x="3242778" y="4192301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280983"/>
                  </p:ext>
                </p:extLst>
              </p:nvPr>
            </p:nvGraphicFramePr>
            <p:xfrm>
              <a:off x="3242778" y="4192301"/>
              <a:ext cx="5600796" cy="133540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60784" t="-19444" r="-242484" b="-5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66667" t="-19444" r="-79227" b="-5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68519" t="-19444" r="-1235" b="-56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9903342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7991945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85052386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23" y="1490427"/>
            <a:ext cx="9494802" cy="17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6678827" y="1626974"/>
          <a:ext cx="3824417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7015,47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1664,67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1336,57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3576,27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2257,60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3578,40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5369,47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5234,80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1823,37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2798,70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8842,80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13582,97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7288,17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5043,77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9603,77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3545,47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4099,60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5698,67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2136,70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7830,57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3389,37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2623,60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3069,20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10842,27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3457,77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8302,67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3979,20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9226,67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2124,70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3488,30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649568" y="1046206"/>
            <a:ext cx="3976777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400" b="1" dirty="0" smtClean="0"/>
              <a:t>Estimativa da variância dentro das parcelas para o volume de madeira em m³ x 10</a:t>
            </a:r>
            <a:r>
              <a:rPr lang="pt-BR" sz="1400" b="1" baseline="30000" dirty="0" smtClean="0"/>
              <a:t>-4</a:t>
            </a:r>
            <a:endParaRPr lang="pt-BR" sz="1400" b="1" baseline="30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121233" y="97689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8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180470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934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7015,47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4876801"/>
                <a:ext cx="6845015" cy="7467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7015,47+3576,27+ …+3488,30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 ∗3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=5094,38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34" y="5869460"/>
                <a:ext cx="5271315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3781168" y="167490"/>
            <a:ext cx="7166917" cy="755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Obtenção da variância média dentro de parcelas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177508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7422865"/>
                  </p:ext>
                </p:extLst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11596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7422865"/>
                  </p:ext>
                </p:extLst>
              </p:nvPr>
            </p:nvGraphicFramePr>
            <p:xfrm>
              <a:off x="1743492" y="4628906"/>
              <a:ext cx="8514493" cy="13744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11596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9091" t="-22222" r="-550649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8447" t="-22222" r="-311650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8519" t="-22222" r="-296296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6983" t="-22222" r="-106897" b="-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2164,57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1082,28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6493,94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6983" t="-115789" r="-106897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0,6531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2425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33267,29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3396,37 * k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22178,79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6983" t="-205000" r="-10689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2,2306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29828,37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1657,13 * k</a:t>
                          </a:r>
                          <a:r>
                            <a:rPr lang="pt-BR" sz="1400" b="0" i="0" u="none" strike="noStrike" kern="120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(6)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9942,75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6983" t="-321053" r="-106897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936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5094,38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6983" t="-432432" r="-106897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23" y="1490427"/>
            <a:ext cx="9494802" cy="17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42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39115" y="131804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779168"/>
              </p:ext>
            </p:extLst>
          </p:nvPr>
        </p:nvGraphicFramePr>
        <p:xfrm>
          <a:off x="510919" y="768092"/>
          <a:ext cx="5328000" cy="578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8.80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40.47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6.46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26.84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0.9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13.58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5.64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5.69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7.09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0.2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5.40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33.09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4.78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5.38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10.36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74.55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9.02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4.30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3.87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11.6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13.90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5.84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21.88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50.33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1.08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0.98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3.58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6.5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3.7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5.3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4.76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1.33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19.1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7.02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53.82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207341"/>
              </p:ext>
            </p:extLst>
          </p:nvPr>
        </p:nvGraphicFramePr>
        <p:xfrm>
          <a:off x="6429805" y="772212"/>
          <a:ext cx="5328000" cy="578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19.52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8.82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23.60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072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823785" y="2226339"/>
            <a:ext cx="10602096" cy="2246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Etapas da análise </a:t>
            </a:r>
            <a:r>
              <a:rPr lang="pt-BR" sz="2800" b="1" dirty="0"/>
              <a:t>de variância com número variável de plantas por parcela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ANOVA em nível de média dos tratamentos</a:t>
            </a: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Estimar o número médio de plantas por parcela</a:t>
            </a: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 smtClean="0"/>
              <a:t>Estimar a variação dentro de cada parcela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13253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47352" y="296561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  <a:p>
            <a:pPr algn="ctr"/>
            <a:endParaRPr lang="pt-BR" sz="28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7" y="1548715"/>
            <a:ext cx="9848850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722958"/>
                  </p:ext>
                </p:extLst>
              </p:nvPr>
            </p:nvGraphicFramePr>
            <p:xfrm>
              <a:off x="3096695" y="3711899"/>
              <a:ext cx="6212796" cy="13495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0,1425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5,7498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4,5416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722958"/>
                  </p:ext>
                </p:extLst>
              </p:nvPr>
            </p:nvGraphicFramePr>
            <p:xfrm>
              <a:off x="3096695" y="3711899"/>
              <a:ext cx="6212796" cy="13495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19562620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662883462"/>
                        </a:ext>
                      </a:extLst>
                    </a:gridCol>
                    <a:gridCol w="985177"/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60784" t="-18919" r="-308497" b="-5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18919" r="-53247" b="-5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30864" t="-18919" r="-1235" b="-548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99033424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118919" r="-53247" b="-4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79919457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213158" r="-53247" b="-3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50523866"/>
                      </a:ext>
                    </a:extLst>
                  </a:tr>
                  <a:tr h="22758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9221" t="-321622" r="-53247" b="-24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981136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?????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228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 txBox="1">
            <a:spLocks/>
          </p:cNvSpPr>
          <p:nvPr/>
        </p:nvSpPr>
        <p:spPr>
          <a:xfrm>
            <a:off x="885569" y="922638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ANOVA em nível de média dos tratamentos</a:t>
            </a:r>
            <a:endParaRPr lang="pt-BR" sz="2800" b="1" dirty="0">
              <a:solidFill>
                <a:srgbClr val="FF0000"/>
              </a:solidFill>
            </a:endParaRPr>
          </a:p>
          <a:p>
            <a:pPr algn="ctr"/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745724" y="5243386"/>
            <a:ext cx="691473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de k (número médio de plantas)?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2397676" y="5869463"/>
            <a:ext cx="7610834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da variância dentro de cada parcela?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8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54351"/>
              </p:ext>
            </p:extLst>
          </p:nvPr>
        </p:nvGraphicFramePr>
        <p:xfrm>
          <a:off x="66076" y="1789584"/>
          <a:ext cx="3456000" cy="487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0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Parcela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2.8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928753"/>
              </p:ext>
            </p:extLst>
          </p:nvPr>
        </p:nvGraphicFramePr>
        <p:xfrm>
          <a:off x="3571275" y="1793704"/>
          <a:ext cx="33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Parcela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pt-BR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756981" y="1791733"/>
            <a:ext cx="5435019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Qual o valor de k (número de plantas)?</a:t>
            </a:r>
            <a:endParaRPr lang="pt-BR" sz="2400" b="1" dirty="0">
              <a:solidFill>
                <a:srgbClr val="FF0000"/>
              </a:solidFill>
            </a:endParaRPr>
          </a:p>
          <a:p>
            <a:pPr algn="ctr"/>
            <a:endParaRPr lang="pt-BR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187514" y="2286002"/>
                <a:ext cx="2896627" cy="776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2286002"/>
                <a:ext cx="2896627" cy="7768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7187514" y="4818844"/>
                <a:ext cx="2984343" cy="79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48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4818844"/>
                <a:ext cx="2984343" cy="7927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7187514" y="3187755"/>
                <a:ext cx="4778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3187755"/>
                <a:ext cx="477874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/>
              <p:cNvSpPr/>
              <p:nvPr/>
            </p:nvSpPr>
            <p:spPr>
              <a:xfrm>
                <a:off x="7187514" y="3497358"/>
                <a:ext cx="3785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𝑝𝑙𝑎𝑛𝑡𝑎𝑠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3497358"/>
                <a:ext cx="378571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187514" y="5762077"/>
                <a:ext cx="3459601" cy="745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 … +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=4,9231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14" y="5762077"/>
                <a:ext cx="3459601" cy="745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7115042" y="4189620"/>
                <a:ext cx="2259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042" y="4189620"/>
                <a:ext cx="225984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922638" y="605483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308010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49809"/>
              </p:ext>
            </p:extLst>
          </p:nvPr>
        </p:nvGraphicFramePr>
        <p:xfrm>
          <a:off x="107266" y="142017"/>
          <a:ext cx="42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Variância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40.47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26.84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13.58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5.64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33.09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10.58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74.55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10.7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3.87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13.90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21.88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50.33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0.98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6.5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4.4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3.7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5.3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1.33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19.1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0.3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3.2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8.3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53.82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02504"/>
              </p:ext>
            </p:extLst>
          </p:nvPr>
        </p:nvGraphicFramePr>
        <p:xfrm>
          <a:off x="4437128" y="154373"/>
          <a:ext cx="4284000" cy="49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88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Famílias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Variância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3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59.50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19.52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6.53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5.49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10.27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13.88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15.1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23.60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88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4440" marR="4440" marT="44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1.66</a:t>
                      </a: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8617704" y="2372498"/>
            <a:ext cx="3417777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Qual o valor da variância dentro de cada parcela?</a:t>
            </a:r>
            <a:endParaRPr lang="pt-BR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22043" y="5538934"/>
                <a:ext cx="6380145" cy="746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𝑑𝑒𝑛𝑡𝑟𝑜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1,1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549,06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44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40,47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3" y="5538934"/>
                <a:ext cx="6380145" cy="7468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868203" y="5759764"/>
                <a:ext cx="5323797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40,47+5,89+ …+1,66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 ∗2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=13,35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203" y="5759764"/>
                <a:ext cx="5323797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71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186289"/>
                  </p:ext>
                </p:extLst>
              </p:nvPr>
            </p:nvGraphicFramePr>
            <p:xfrm>
              <a:off x="1652875" y="4357057"/>
              <a:ext cx="8974897" cy="198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0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0,1425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0,7015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1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1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1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0,0314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Famílias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5,7498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28,3068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1,2660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0,2881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4,5416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u="none" strike="noStrike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(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4,9231</a:t>
                          </a:r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22,3588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13,35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186289"/>
                  </p:ext>
                </p:extLst>
              </p:nvPr>
            </p:nvGraphicFramePr>
            <p:xfrm>
              <a:off x="1652875" y="4357057"/>
              <a:ext cx="8974897" cy="198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35116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48679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33713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9851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6463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557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8442" t="-1538" r="-600000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1538" r="-281818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0123" t="-1538" r="-320988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1538" r="-91882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0,142462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101538" r="-281818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0,7015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101538" r="-91882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0,0314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Famílias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132,0162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198485" r="-281818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28,3068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198485" r="-91882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1,2660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0,2881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104,4573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099" t="-303077" r="-281818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22,3588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303077" r="-91882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13,35</a:t>
                          </a:r>
                          <a:endParaRPr lang="pt-BR" sz="14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768" t="-403077" r="-91882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69" y="1598142"/>
            <a:ext cx="9848850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701113" y="3804378"/>
                <a:ext cx="1228221" cy="283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4,9231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3804378"/>
                <a:ext cx="1228221" cy="283091"/>
              </a:xfrm>
              <a:prstGeom prst="rect">
                <a:avLst/>
              </a:prstGeom>
              <a:blipFill rotWithShape="0">
                <a:blip r:embed="rId4"/>
                <a:stretch>
                  <a:fillRect l="-4455" t="-4255" r="-4455" b="-63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 txBox="1">
            <a:spLocks/>
          </p:cNvSpPr>
          <p:nvPr/>
        </p:nvSpPr>
        <p:spPr>
          <a:xfrm>
            <a:off x="922638" y="605483"/>
            <a:ext cx="10635048" cy="62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Análise de variância com número variável de plantas por parcela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3085853" y="3799505"/>
                <a:ext cx="1914515" cy="287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13,35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53" y="3799505"/>
                <a:ext cx="1914515" cy="287964"/>
              </a:xfrm>
              <a:prstGeom prst="rect">
                <a:avLst/>
              </a:prstGeom>
              <a:blipFill rotWithShape="0">
                <a:blip r:embed="rId5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829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8644" t="1998" r="43624" b="65444"/>
          <a:stretch/>
        </p:blipFill>
        <p:spPr>
          <a:xfrm>
            <a:off x="1850064" y="2105246"/>
            <a:ext cx="8729331" cy="33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8" y="2115826"/>
            <a:ext cx="6024396" cy="33686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0" y="1941174"/>
            <a:ext cx="5753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816" y="1344998"/>
            <a:ext cx="7782368" cy="52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3264343" y="1307953"/>
                <a:ext cx="5308889" cy="564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343" y="1307953"/>
                <a:ext cx="5308889" cy="5647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509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da planta k presente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geral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), j = 1, 2, 3, ..., r;</a:t>
                </a: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aleatório), em que i = 1, 2, 3, ..., g; </a:t>
                </a:r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em nível de parcela (efeito aleatório);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dirty="0" smtClean="0"/>
                  <a:t> efeito da planta k dentro da parcela </a:t>
                </a:r>
                <a:r>
                  <a:rPr lang="pt-BR" dirty="0" err="1" smtClean="0"/>
                  <a:t>ij</a:t>
                </a:r>
                <a:r>
                  <a:rPr lang="pt-BR" dirty="0" smtClean="0"/>
                  <a:t> (efeito aleatório), em que k = 1,2,3, ...., n.</a:t>
                </a:r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509935"/>
              </a:xfrm>
              <a:prstGeom prst="rect">
                <a:avLst/>
              </a:prstGeom>
              <a:blipFill rotWithShape="0">
                <a:blip r:embed="rId3"/>
                <a:stretch>
                  <a:fillRect l="-506" t="-870" b="-1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Hipóteses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2"/>
              <p:cNvSpPr txBox="1">
                <a:spLocks/>
              </p:cNvSpPr>
              <p:nvPr/>
            </p:nvSpPr>
            <p:spPr>
              <a:xfrm>
                <a:off x="191386" y="142826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4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" y="1428267"/>
                <a:ext cx="11809228" cy="1945991"/>
              </a:xfrm>
              <a:prstGeom prst="rect">
                <a:avLst/>
              </a:prstGeom>
              <a:blipFill rotWithShape="0">
                <a:blip r:embed="rId2"/>
                <a:stretch>
                  <a:fillRect l="-464" t="-3125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91386" y="2888875"/>
                <a:ext cx="11809228" cy="10735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dirty="0" smtClean="0"/>
                  <a:t>Natureza do efeito de tratamento: Aleatório</a:t>
                </a:r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6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1600" dirty="0"/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1600" dirty="0"/>
              </a:p>
              <a:p>
                <a:pPr marL="0" indent="0" algn="just">
                  <a:buNone/>
                </a:pPr>
                <a:endParaRPr lang="pt-BR" sz="2000" dirty="0" smtClean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386" y="2888875"/>
                <a:ext cx="11809228" cy="1073525"/>
              </a:xfrm>
              <a:blipFill rotWithShape="0">
                <a:blip r:embed="rId3"/>
                <a:stretch>
                  <a:fillRect l="-464" t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46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155311"/>
                  </p:ext>
                </p:extLst>
              </p:nvPr>
            </p:nvGraphicFramePr>
            <p:xfrm>
              <a:off x="281062" y="1255428"/>
              <a:ext cx="1107763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270534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2211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832498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47728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453169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75159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𝑛𝑔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𝑄𝑀𝑒𝑛𝑡𝑟𝑒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𝑛𝑔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g-1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pt-BR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𝑛𝑟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𝑛𝑟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pt-BR" sz="1400" b="0" i="0" u="none" strike="noStrike" dirty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libri" panose="020F0502020204030204" pitchFamily="34" charset="0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(r-1) * (g-1)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𝑆𝑄𝑒𝑛𝑡𝑟𝑒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𝑄𝑀𝑒𝑛𝑡𝑟𝑒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𝑆𝑄𝑒𝑛𝑡𝑟𝑒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rg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(n-1)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𝑆𝑄𝑑𝑒𝑛𝑡𝑟𝑜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𝑄𝑀𝑑𝑒𝑛𝑡𝑟𝑜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𝑆𝑄𝑑𝑒𝑛𝑡𝑟𝑜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rg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rgn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155311"/>
                  </p:ext>
                </p:extLst>
              </p:nvPr>
            </p:nvGraphicFramePr>
            <p:xfrm>
              <a:off x="281062" y="1255428"/>
              <a:ext cx="11077633" cy="3456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270534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2211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832498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747728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453169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75159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1053" r="-83430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1053" r="-15343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1053" r="-19075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102128" r="-834307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102128" r="-153437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102128" r="-190756" b="-4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434" t="-102128" r="-442" b="-4053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g-1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200000" r="-834307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200000" r="-153437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200000" r="-190756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434" t="-200000" r="-442" b="-3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Erro Entre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(r-1) * (g-1)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300000" r="-834307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300000" r="-153437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300000" r="-190756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Erro Dentro de Parcelas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rg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(n-1)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404255" r="-834307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333" t="-404255" r="-153437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4370" t="-404255" r="-190756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rgn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891" t="-498947" r="-834307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27" y="377811"/>
                <a:ext cx="3841841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"/>
          <p:cNvSpPr txBox="1">
            <a:spLocks/>
          </p:cNvSpPr>
          <p:nvPr/>
        </p:nvSpPr>
        <p:spPr>
          <a:xfrm>
            <a:off x="869211" y="5014755"/>
            <a:ext cx="10519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>
                <a:solidFill>
                  <a:srgbClr val="FF0000"/>
                </a:solidFill>
              </a:rPr>
              <a:t>Quadro de Hicks</a:t>
            </a:r>
            <a:endParaRPr lang="pt-B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384" y="1344735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</a:t>
            </a:r>
            <a:r>
              <a:rPr lang="pt-BR" sz="3200" b="1" dirty="0" smtClean="0"/>
              <a:t>progênies de </a:t>
            </a:r>
            <a:r>
              <a:rPr lang="pt-BR" sz="3200" b="1" i="1" dirty="0" err="1" smtClean="0"/>
              <a:t>Eucaliptus</a:t>
            </a:r>
            <a:r>
              <a:rPr lang="pt-BR" sz="3200" b="1" i="1" dirty="0" smtClean="0"/>
              <a:t> </a:t>
            </a:r>
            <a:r>
              <a:rPr lang="pt-BR" sz="3200" b="1" i="1" dirty="0" err="1" smtClean="0"/>
              <a:t>camaldulensis</a:t>
            </a:r>
            <a:r>
              <a:rPr lang="pt-BR" sz="3200" b="1" dirty="0" smtClean="0"/>
              <a:t> quanto ao volume de madeira  por árvore em m³ x 10</a:t>
            </a:r>
            <a:r>
              <a:rPr lang="pt-BR" sz="3200" b="1" baseline="30000" dirty="0" smtClean="0"/>
              <a:t>-4</a:t>
            </a:r>
            <a:r>
              <a:rPr lang="pt-BR" sz="3200" b="1" dirty="0" smtClean="0"/>
              <a:t>.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208556"/>
              </p:ext>
            </p:extLst>
          </p:nvPr>
        </p:nvGraphicFramePr>
        <p:xfrm>
          <a:off x="8929815" y="123567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2219595" y="3420826"/>
            <a:ext cx="4025929" cy="3092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Alternativas de Análise (ANOVA)</a:t>
            </a:r>
          </a:p>
          <a:p>
            <a:pPr algn="ctr"/>
            <a:endParaRPr lang="pt-BR" sz="2800" b="1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Totais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Média</a:t>
            </a:r>
          </a:p>
          <a:p>
            <a:pPr algn="ctr"/>
            <a:endParaRPr lang="pt-BR" sz="2800" b="1" dirty="0"/>
          </a:p>
          <a:p>
            <a:pPr algn="ctr"/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000306"/>
              </p:ext>
            </p:extLst>
          </p:nvPr>
        </p:nvGraphicFramePr>
        <p:xfrm>
          <a:off x="406917" y="158073"/>
          <a:ext cx="3131610" cy="64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3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85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Progênies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59">
                <a:tc vMerge="1"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236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134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Repetição III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239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273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160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111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175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18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3" marR="6593" marT="659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63098"/>
              </p:ext>
            </p:extLst>
          </p:nvPr>
        </p:nvGraphicFramePr>
        <p:xfrm>
          <a:off x="7358332" y="2329132"/>
          <a:ext cx="3642025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Progênies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Repetições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934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884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503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1044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1038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992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1128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1061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1596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1553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1069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1073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1271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824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642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862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597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925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455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528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756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779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622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972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986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423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693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ítulo 1"/>
          <p:cNvSpPr txBox="1">
            <a:spLocks/>
          </p:cNvSpPr>
          <p:nvPr/>
        </p:nvSpPr>
        <p:spPr>
          <a:xfrm>
            <a:off x="4022516" y="226155"/>
            <a:ext cx="4025929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ctr">
              <a:buFont typeface="+mj-lt"/>
              <a:buAutoNum type="arabicPeriod"/>
            </a:pPr>
            <a:r>
              <a:rPr lang="pt-BR" sz="2800" b="1" dirty="0" smtClean="0"/>
              <a:t>Nível de Indivíduo</a:t>
            </a:r>
            <a:endParaRPr lang="pt-BR" sz="2800" b="1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271800" y="1741530"/>
            <a:ext cx="3683748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1800" b="1" dirty="0" smtClean="0"/>
              <a:t>Totais das parcelas do volume de madeira por árvore, em m³ x 10</a:t>
            </a:r>
            <a:r>
              <a:rPr lang="pt-BR" sz="1800" b="1" baseline="30000" dirty="0" smtClean="0"/>
              <a:t>-4</a:t>
            </a:r>
            <a:r>
              <a:rPr lang="pt-BR" sz="1800" b="1" baseline="-25000" dirty="0" smtClean="0"/>
              <a:t>.</a:t>
            </a:r>
            <a:endParaRPr lang="pt-BR" sz="1800" b="1" baseline="30000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555807" y="1159522"/>
            <a:ext cx="4025929" cy="63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/>
              <a:t>1.1 Tabela auxiliar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ítulo 1"/>
              <p:cNvSpPr txBox="1">
                <a:spLocks/>
              </p:cNvSpPr>
              <p:nvPr/>
            </p:nvSpPr>
            <p:spPr>
              <a:xfrm>
                <a:off x="4879407" y="5773899"/>
                <a:ext cx="5702329" cy="6364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  <m:r>
                          <a:rPr lang="pt-BR" sz="2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b="1" dirty="0" smtClean="0"/>
                  <a:t>= 55 + 96 + 212 + 289 + 140 + 142 = 934</a:t>
                </a:r>
                <a:endParaRPr lang="pt-BR" sz="2400" b="1" dirty="0"/>
              </a:p>
            </p:txBody>
          </p:sp>
        </mc:Choice>
        <mc:Fallback xmlns="">
          <p:sp>
            <p:nvSpPr>
              <p:cNvPr id="11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407" y="5773899"/>
                <a:ext cx="5702329" cy="636488"/>
              </a:xfrm>
              <a:prstGeom prst="rect">
                <a:avLst/>
              </a:prstGeom>
              <a:blipFill rotWithShape="0">
                <a:blip r:embed="rId2"/>
                <a:stretch>
                  <a:fillRect b="-3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4545</Words>
  <Application>Microsoft Office PowerPoint</Application>
  <PresentationFormat>Widescreen</PresentationFormat>
  <Paragraphs>3997</Paragraphs>
  <Slides>35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Delineamento de Blocos Casualizados  </vt:lpstr>
      <vt:lpstr>Sorteio - Planilha de Campo</vt:lpstr>
      <vt:lpstr>Apresentação do PowerPoint</vt:lpstr>
      <vt:lpstr>Modelo Estatístico</vt:lpstr>
      <vt:lpstr>Hipóteses</vt:lpstr>
      <vt:lpstr>Apresentação do PowerPoint</vt:lpstr>
      <vt:lpstr>Exemplo – DBC  Avaliação de 10 progênies de Eucaliptus camaldulensis quanto ao volume de madeira  por árvore em m³ x 10-4.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Estimação de Parâmetros</vt:lpstr>
      <vt:lpstr>Estimação de Parâmetros</vt:lpstr>
      <vt:lpstr>Herdabilidades Entre – Seleção das Melhores Progênies</vt:lpstr>
      <vt:lpstr>Coeficiente de Variação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260</cp:revision>
  <dcterms:created xsi:type="dcterms:W3CDTF">2019-07-03T18:21:47Z</dcterms:created>
  <dcterms:modified xsi:type="dcterms:W3CDTF">2019-11-11T01:48:02Z</dcterms:modified>
</cp:coreProperties>
</file>